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58" r:id="rId2"/>
    <p:sldId id="256" r:id="rId3"/>
    <p:sldId id="351" r:id="rId4"/>
    <p:sldId id="262" r:id="rId5"/>
    <p:sldId id="312" r:id="rId6"/>
    <p:sldId id="346" r:id="rId7"/>
    <p:sldId id="323" r:id="rId8"/>
    <p:sldId id="315" r:id="rId9"/>
    <p:sldId id="333" r:id="rId10"/>
    <p:sldId id="343" r:id="rId11"/>
    <p:sldId id="353" r:id="rId12"/>
    <p:sldId id="330" r:id="rId13"/>
    <p:sldId id="338" r:id="rId14"/>
    <p:sldId id="335" r:id="rId15"/>
    <p:sldId id="354" r:id="rId16"/>
    <p:sldId id="331" r:id="rId17"/>
    <p:sldId id="316" r:id="rId18"/>
    <p:sldId id="352" r:id="rId19"/>
    <p:sldId id="329" r:id="rId20"/>
    <p:sldId id="336" r:id="rId21"/>
    <p:sldId id="314" r:id="rId22"/>
    <p:sldId id="342" r:id="rId23"/>
    <p:sldId id="341" r:id="rId24"/>
    <p:sldId id="340" r:id="rId25"/>
    <p:sldId id="317" r:id="rId26"/>
    <p:sldId id="318" r:id="rId27"/>
    <p:sldId id="355" r:id="rId28"/>
    <p:sldId id="348" r:id="rId29"/>
    <p:sldId id="357" r:id="rId30"/>
    <p:sldId id="356" r:id="rId31"/>
    <p:sldId id="319" r:id="rId32"/>
    <p:sldId id="349" r:id="rId33"/>
    <p:sldId id="337" r:id="rId34"/>
    <p:sldId id="339" r:id="rId35"/>
    <p:sldId id="350" r:id="rId36"/>
    <p:sldId id="347" r:id="rId37"/>
    <p:sldId id="311" r:id="rId38"/>
    <p:sldId id="321" r:id="rId39"/>
    <p:sldId id="260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3669" autoAdjust="0"/>
  </p:normalViewPr>
  <p:slideViewPr>
    <p:cSldViewPr snapToGrid="0" snapToObjects="1">
      <p:cViewPr>
        <p:scale>
          <a:sx n="50" d="100"/>
          <a:sy n="50" d="100"/>
        </p:scale>
        <p:origin x="114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68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34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9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5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011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15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16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27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Interpreter </a:t>
            </a:r>
            <a:r>
              <a:rPr lang="zh-CN" altLang="en-US" dirty="0"/>
              <a:t>把</a:t>
            </a:r>
            <a:r>
              <a:rPr lang="en-US" altLang="zh-CN" dirty="0" err="1"/>
              <a:t>ast</a:t>
            </a:r>
            <a:r>
              <a:rPr lang="zh-CN" altLang="en-US" dirty="0"/>
              <a:t>转为字节码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87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Interpreter </a:t>
            </a:r>
            <a:r>
              <a:rPr lang="zh-CN" altLang="en-US" dirty="0"/>
              <a:t>把</a:t>
            </a:r>
            <a:r>
              <a:rPr lang="en-US" altLang="zh-CN" dirty="0" err="1"/>
              <a:t>ast</a:t>
            </a:r>
            <a:r>
              <a:rPr lang="zh-CN" altLang="en-US" dirty="0"/>
              <a:t>转为字节码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00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23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097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59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58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201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7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810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47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355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716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95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447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604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310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660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66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917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798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6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041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9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90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5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6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 descr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 descr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 descr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 descr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525" indent="-390525" algn="ctr">
              <a:spcBef>
                <a:spcPts val="0"/>
              </a:spcBef>
              <a:defRPr sz="3200" i="1"/>
            </a:lvl2pPr>
            <a:lvl3pPr marL="1660525" indent="-390525" algn="ctr">
              <a:spcBef>
                <a:spcPts val="0"/>
              </a:spcBef>
              <a:defRPr sz="3200" i="1"/>
            </a:lvl3pPr>
            <a:lvl4pPr marL="2295525" indent="-390525" algn="ctr">
              <a:spcBef>
                <a:spcPts val="0"/>
              </a:spcBef>
              <a:defRPr sz="3200" i="1"/>
            </a:lvl4pPr>
            <a:lvl5pPr marL="2930525" indent="-390525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 descr="“在此键入引文。”"/>
          <p:cNvSpPr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 descr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深底">
    <p:bg>
      <p:bgPr>
        <a:solidFill>
          <a:srgbClr val="26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204786" y="203200"/>
            <a:ext cx="7869389" cy="675979"/>
          </a:xfrm>
          <a:prstGeom prst="rect">
            <a:avLst/>
          </a:prstGeom>
        </p:spPr>
        <p:txBody>
          <a:bodyPr lIns="71436" tIns="71436" rIns="71436" bIns="71436"/>
          <a:lstStyle>
            <a:lvl1pPr algn="l" defTabSz="584200">
              <a:defRPr sz="3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812800" y="965200"/>
            <a:ext cx="5369306" cy="635000"/>
          </a:xfrm>
          <a:prstGeom prst="rect">
            <a:avLst/>
          </a:prstGeom>
        </p:spPr>
        <p:txBody>
          <a:bodyPr lIns="76200" tIns="76200" rIns="76200" bIns="76200"/>
          <a:lstStyle>
            <a:lvl1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68560" y="13073062"/>
            <a:ext cx="434975" cy="4603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sz="22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runtime-profiler.cc#L200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bugs.chromium.org/p/v8/issues/detail?id=8538" TargetMode="Externa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bailout-reason.h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2872581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课前签到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D604D7-9A9A-44FB-BAF9-2F6A39C9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904" y="3404046"/>
            <a:ext cx="6591300" cy="6591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6901B0-6ADD-4609-A2CF-C59A3FAC60B9}"/>
              </a:ext>
            </a:extLst>
          </p:cNvPr>
          <p:cNvSpPr txBox="1"/>
          <p:nvPr/>
        </p:nvSpPr>
        <p:spPr>
          <a:xfrm>
            <a:off x="3082479" y="10141842"/>
            <a:ext cx="5010150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dirty="0"/>
              <a:t>第一场：浅析</a:t>
            </a:r>
            <a:r>
              <a:rPr lang="en-US" altLang="zh-CN" dirty="0"/>
              <a:t>V8</a:t>
            </a:r>
            <a:r>
              <a:rPr lang="zh-CN" altLang="en-US" dirty="0"/>
              <a:t>聊聊</a:t>
            </a:r>
            <a:r>
              <a:rPr lang="en-US" altLang="zh-CN" dirty="0"/>
              <a:t>JS</a:t>
            </a:r>
            <a:r>
              <a:rPr lang="zh-CN" altLang="en-US" dirty="0"/>
              <a:t>性能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01AD9B-9E26-43CD-852B-21FAA5865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3353" y="3359373"/>
            <a:ext cx="6680646" cy="66806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15B90E-4216-4308-AB11-61FBE4E08196}"/>
              </a:ext>
            </a:extLst>
          </p:cNvPr>
          <p:cNvSpPr txBox="1"/>
          <p:nvPr/>
        </p:nvSpPr>
        <p:spPr>
          <a:xfrm>
            <a:off x="14501476" y="10163844"/>
            <a:ext cx="5464399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dirty="0"/>
              <a:t>第二场：</a:t>
            </a:r>
            <a:r>
              <a:rPr lang="en-US" altLang="zh-CN" dirty="0" err="1"/>
              <a:t>Polyfill</a:t>
            </a:r>
            <a:r>
              <a:rPr lang="en-US" altLang="zh-CN" dirty="0"/>
              <a:t> </a:t>
            </a:r>
            <a:r>
              <a:rPr lang="zh-CN" altLang="en-US" dirty="0"/>
              <a:t>解决方案探索</a:t>
            </a:r>
          </a:p>
        </p:txBody>
      </p:sp>
    </p:spTree>
    <p:extLst>
      <p:ext uri="{BB962C8B-B14F-4D97-AF65-F5344CB8AC3E}">
        <p14:creationId xmlns:p14="http://schemas.microsoft.com/office/powerpoint/2010/main" val="146311963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问题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957148"/>
            <a:ext cx="1531620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所有场景都能优化吗，限制？</a:t>
            </a:r>
          </a:p>
        </p:txBody>
      </p:sp>
    </p:spTree>
    <p:extLst>
      <p:ext uri="{BB962C8B-B14F-4D97-AF65-F5344CB8AC3E}">
        <p14:creationId xmlns:p14="http://schemas.microsoft.com/office/powerpoint/2010/main" val="168600098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环境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341595"/>
            <a:ext cx="15316200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Node  10.16.0</a:t>
            </a:r>
          </a:p>
          <a:p>
            <a:pPr algn="l"/>
            <a:r>
              <a:rPr lang="en-US" altLang="zh-CN" sz="8000" b="1" dirty="0"/>
              <a:t>V8       6.8.275.32-node.52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184112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242" y="6261462"/>
            <a:ext cx="15738604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'(function func'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n +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'(x) { return 0'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n; 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'+x'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'; })'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//generate(10)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function func10(x) { return 0+x+x+x+x+x+x+x+x+x+x; }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B9BC0F-5D9B-4051-87F5-8589242E589B}"/>
              </a:ext>
            </a:extLst>
          </p:cNvPr>
          <p:cNvSpPr txBox="1"/>
          <p:nvPr/>
        </p:nvSpPr>
        <p:spPr>
          <a:xfrm>
            <a:off x="3402242" y="3642523"/>
            <a:ext cx="14792960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--opt / --no-opt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--trace-opt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的优化过程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函数生成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2940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BDFEF3-DC07-4135-BA40-7F31D5A7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486" y="5560236"/>
            <a:ext cx="9825126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12DA25-DD9B-40FD-BAE7-66102175D6B7}"/>
              </a:ext>
            </a:extLst>
          </p:cNvPr>
          <p:cNvSpPr txBox="1"/>
          <p:nvPr/>
        </p:nvSpPr>
        <p:spPr>
          <a:xfrm>
            <a:off x="1763486" y="3999130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9C80A-EB65-43E9-9CB9-AD49348A70B9}"/>
              </a:ext>
            </a:extLst>
          </p:cNvPr>
          <p:cNvSpPr txBox="1"/>
          <p:nvPr/>
        </p:nvSpPr>
        <p:spPr>
          <a:xfrm>
            <a:off x="12453258" y="3999129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case-func10000.js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D67476-6D25-46DA-AF4E-BA72E09F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258" y="5560236"/>
            <a:ext cx="1075807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2143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2545422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212.007ms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671.125ms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2715.201ms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2675.396ms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2103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624" y="3956249"/>
            <a:ext cx="22482323" cy="6979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--trace-opt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[marking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for optimized recompilation, reason: small function, ICs with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typeinfo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10/10 (100%), generic ICs: 0/10 (0%)]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[compiling method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using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[optimizing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- took 4.108, 0.787, 0.078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[completed optimizing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000003E6086D7061)&gt;]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--trace-opt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96090042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5AA24D-73C9-4B7B-8D8E-E75A282C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4311754"/>
            <a:ext cx="174089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 RuntimeProfiler::ShouldOptimize(JSFunction* function,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生成的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大于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60kb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，跳出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(shared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GetBytecodeArray()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length() &gt; kMaxBytecodeSizeForOpt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//60kb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OptimizationReason::kDoNotOptimize;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原因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9044376"/>
            <a:ext cx="8913776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的限制 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（注意是字节码）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4EF89-B6FA-4754-AB7E-A70672232CD5}"/>
              </a:ext>
            </a:extLst>
          </p:cNvPr>
          <p:cNvSpPr/>
          <p:nvPr/>
        </p:nvSpPr>
        <p:spPr>
          <a:xfrm>
            <a:off x="12932084" y="6712411"/>
            <a:ext cx="7692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hlinkClick r:id="rId5"/>
              </a:rPr>
              <a:t>deps/v8/src/runtime-profiler.cc#L200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333024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D7D92A-075C-40D2-B888-8F5663AA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07" y="3021234"/>
            <a:ext cx="14650164" cy="9448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16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16 E&gt; 0000021FC005FC06 @    0 : a5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38 S&gt; 0000021FC005FC07 @    1 : 0c 03             LdaSmi [3]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0000021FC005FC09 @    3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40 S&gt; 0000021FC005FC0B @    5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56 E&gt; 0000021FC005FC0D @    7 : 34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0000021FC005FC10 @   10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0000021FC005FC12 @   12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58 E&gt; 0000021FC005FC14 @   14 : 34 fa 01          Add r1,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0000021FC005FC17 @   17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0000021FC005FC19 @   19 : 25 02             Ldar a0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74 E&gt; 0000021FC005FC4C @   70 : 34 fa 09          Add r1, [9]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77 S&gt; 0000021FC005FC4F @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a9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839823" y="4631750"/>
            <a:ext cx="5487083" cy="3611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unc10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74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335383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021073-081D-4C3E-BD26-B9B70BB16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594" y="2522316"/>
            <a:ext cx="16684376" cy="109260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func10000]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19 E&gt; 000003CADAC5C3E2 @    0 : a0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25 S&gt; 000003CADAC5C3E3 @    1 : 0b                LdaZero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000003CADAC5C3E4 @    2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000003CADAC5C3E6 @    4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33 E&gt; 000003CADAC5C3E8 @    6 : 32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000003CADAC5C3EB @    9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000003CADAC5C3ED @   11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35 E&gt; 000003CADAC5C3EF @   13 : 32 fb 01          Add r0,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000003CADAC5C3F2 @   16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000003CADAC5C3F4 @   18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000003CADAC74772 @ 99216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20029 E&gt; 000003CADAC74774 @ 99218 : 00 32 fb ff 0e 27 Add.Wide r0, [9998]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000003CADAC7477A @ 99224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000003CADAC7477C @ 99226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20031 E&gt; 000003CADAC7477E @ 99228 : 00 32 fb ff 0f 27 Add.Wide r0, [9999]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20034 S&gt; 000003CADAC74784 @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99234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a4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556793" y="5052377"/>
            <a:ext cx="7759891" cy="3611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func10000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99235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（超过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60k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）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180800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Machine 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872" y="3286912"/>
            <a:ext cx="16377920" cy="84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Instructions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(size = 356)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000002F8C17C4320     0  488b59e0       REX.W movq rbx,[rcx-0x20]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000002F8C17C4324     4  f6430f01       testb [rbx+0xf],0x1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000002F8C17C4328     8  740d           jz 000002F8C17C4337  &lt;+0x17&gt;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000002F8C17C432A     a  49ba90e55ed3f67f0000 REX.W movq r10,00007FF6D35EE590  (CompileLazyDeoptimizedCode)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000002F8C17C4334    14  41ffe2         jmp r10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000002F8C17C4337    17  55             push rbp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000002F8C17C4338    18  4889e5         REX.W movq rbp,rsp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000002F8C17C433B    1b  56             push 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000002F8C17C433C    1c  57             push rdi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000002F8C17C433D    1d  4883ec08       REX.W subq rsp,0x8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000002F8C17C4341    21  488975e8       REX.W movq [rbp-0x18],rsi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000002F8C17C447C   15c  e8bfdb0700     call 000002F8C1842040    ;; lazy deoptimization bailout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000002F8C17C4481   161  0f1f00         nop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BCE7F-7C51-4C4A-B706-89D8CAB35747}"/>
              </a:ext>
            </a:extLst>
          </p:cNvPr>
          <p:cNvSpPr txBox="1"/>
          <p:nvPr/>
        </p:nvSpPr>
        <p:spPr>
          <a:xfrm>
            <a:off x="755117" y="4498380"/>
            <a:ext cx="6425477" cy="47192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func10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经过优化编译后的机器码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356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 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！！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（接近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）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--print-opt-code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73492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pasted-image.pdf"/>
          <p:cNvPicPr>
            <a:picLocks noChangeAspect="1"/>
          </p:cNvPicPr>
          <p:nvPr/>
        </p:nvPicPr>
        <p:blipFill>
          <a:blip r:embed="rId4"/>
          <a:srcRect r="19681"/>
          <a:stretch>
            <a:fillRect/>
          </a:stretch>
        </p:blipFill>
        <p:spPr>
          <a:xfrm>
            <a:off x="16279593" y="875320"/>
            <a:ext cx="8104407" cy="5935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hape 130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31" name="Shape 131"/>
          <p:cNvSpPr/>
          <p:nvPr/>
        </p:nvSpPr>
        <p:spPr>
          <a:xfrm>
            <a:off x="1144625" y="5044148"/>
            <a:ext cx="9222076" cy="27988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/>
              <a:t>浅析</a:t>
            </a:r>
            <a:r>
              <a:rPr lang="en-US" altLang="zh-CN" b="1" dirty="0"/>
              <a:t>V8</a:t>
            </a:r>
            <a:r>
              <a:rPr lang="zh-CN" altLang="en-US" b="1" dirty="0"/>
              <a:t>聊聊</a:t>
            </a:r>
            <a:r>
              <a:rPr lang="en-US" altLang="zh-CN" b="1" dirty="0"/>
              <a:t>JS</a:t>
            </a:r>
            <a:r>
              <a:rPr lang="zh-CN" altLang="en-US" b="1" dirty="0"/>
              <a:t>性能</a:t>
            </a:r>
            <a:endParaRPr lang="zh-CN" altLang="en-US" dirty="0"/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主讲人：黄加樑</a:t>
            </a:r>
            <a:endParaRPr lang="zh-CN" altLang="en-US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b="1" dirty="0"/>
              <a:t>时   间：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201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9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年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</a:t>
            </a: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月</a:t>
            </a:r>
            <a:r>
              <a:rPr 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1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日</a:t>
            </a: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25" y="11775616"/>
            <a:ext cx="3412713" cy="6357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822019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猜测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4D426023-4C3B-4E38-845B-2F87B333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5132" y="3267810"/>
            <a:ext cx="16877692" cy="94937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3FD4DB-8CB8-45B9-9B00-C516923F321F}"/>
              </a:ext>
            </a:extLst>
          </p:cNvPr>
          <p:cNvSpPr txBox="1"/>
          <p:nvPr/>
        </p:nvSpPr>
        <p:spPr>
          <a:xfrm>
            <a:off x="1950719" y="4344491"/>
            <a:ext cx="6387738" cy="50270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优化产生的机器码，会增大内存的占用，</a:t>
            </a:r>
            <a:r>
              <a:rPr lang="en-US" altLang="zh-CN" sz="4000" b="1" dirty="0"/>
              <a:t>JS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引擎需要平衡性能优化和内存使用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/>
          </a:p>
          <a:p>
            <a:pPr algn="l"/>
            <a:r>
              <a:rPr lang="zh-CN" altLang="en-US" sz="4000" b="1" dirty="0"/>
              <a:t>猜测：</a:t>
            </a:r>
          </a:p>
          <a:p>
            <a:pPr algn="l"/>
            <a:r>
              <a:rPr lang="en-US" altLang="zh-CN" sz="4000" b="1" dirty="0"/>
              <a:t>1. </a:t>
            </a:r>
            <a:r>
              <a:rPr lang="zh-CN" altLang="en-US" sz="4000" b="1" dirty="0"/>
              <a:t>需要控制内存的使用</a:t>
            </a:r>
          </a:p>
          <a:p>
            <a:pPr algn="l"/>
            <a:r>
              <a:rPr lang="en-US" altLang="zh-CN" sz="4000" b="1" dirty="0"/>
              <a:t>2. </a:t>
            </a:r>
            <a:r>
              <a:rPr lang="zh-CN" altLang="en-US" sz="4000" b="1" dirty="0"/>
              <a:t>生成的机器码在不同指令集上有限制</a:t>
            </a:r>
          </a:p>
        </p:txBody>
      </p:sp>
    </p:spTree>
    <p:extLst>
      <p:ext uri="{BB962C8B-B14F-4D97-AF65-F5344CB8AC3E}">
        <p14:creationId xmlns:p14="http://schemas.microsoft.com/office/powerpoint/2010/main" val="286230992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558DAF-326A-4F8E-B4F3-1D47467E8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431" y="6400325"/>
            <a:ext cx="813080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B849C-1D45-4CBF-937D-E7D482E24866}"/>
              </a:ext>
            </a:extLst>
          </p:cNvPr>
          <p:cNvSpPr txBox="1"/>
          <p:nvPr/>
        </p:nvSpPr>
        <p:spPr>
          <a:xfrm>
            <a:off x="3736071" y="4185889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--no-use-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99320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685D5B-3982-4D95-8A32-F1E5113C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zh-CN" sz="40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8DFD5F-445C-4237-8982-B276653CF0B5}"/>
              </a:ext>
            </a:extLst>
          </p:cNvPr>
          <p:cNvSpPr/>
          <p:nvPr/>
        </p:nvSpPr>
        <p:spPr>
          <a:xfrm>
            <a:off x="1930400" y="3974866"/>
            <a:ext cx="4296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case-ic-opt.js</a:t>
            </a:r>
            <a:endParaRPr lang="zh-CN" altLang="en-US" sz="4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E3A42-DAD9-4A95-9EA4-977DE8A4F911}"/>
              </a:ext>
            </a:extLst>
          </p:cNvPr>
          <p:cNvSpPr/>
          <p:nvPr/>
        </p:nvSpPr>
        <p:spPr>
          <a:xfrm>
            <a:off x="11737396" y="4094429"/>
            <a:ext cx="53687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case-ic-no-opt.js</a:t>
            </a:r>
            <a:endParaRPr lang="zh-CN" altLang="en-US" sz="4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07C6ED-537D-4B73-9AC4-7CFF2193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7396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3347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BDCA538-955E-4355-81CA-FCE5D46E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3136930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6.850ms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367.637ms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2411.771ms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 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2183.535ms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54311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（形状或隐藏类）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284" y="3533548"/>
            <a:ext cx="15247272" cy="85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72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（形状或隐藏类）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8284" y="3604792"/>
            <a:ext cx="15247272" cy="85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6892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34422-B691-4D56-A7BE-7EE67A15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481" y="4025431"/>
            <a:ext cx="14366240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0x03fb308ff1b9 &lt;Object map = 0000015B2B2F9489&gt;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0x03fb308ff2c1 &lt;Object map = 0000015B2B2F9489&gt;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0x03a7049bf1b1 &lt;Object map = 0000000D753F9489&gt;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0x03a7049bf2b9 &lt;Object map = 0000000D753F9579&gt;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0337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（形状或隐藏类）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7899A43-C0AC-41F3-B0E2-DDBDD0513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32719"/>
              </p:ext>
            </p:extLst>
          </p:nvPr>
        </p:nvGraphicFramePr>
        <p:xfrm>
          <a:off x="8675157" y="4028563"/>
          <a:ext cx="5011772" cy="2387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886">
                  <a:extLst>
                    <a:ext uri="{9D8B030D-6E8A-4147-A177-3AD203B41FA5}">
                      <a16:colId xmlns:a16="http://schemas.microsoft.com/office/drawing/2014/main" val="2393329489"/>
                    </a:ext>
                  </a:extLst>
                </a:gridCol>
                <a:gridCol w="2505886">
                  <a:extLst>
                    <a:ext uri="{9D8B030D-6E8A-4147-A177-3AD203B41FA5}">
                      <a16:colId xmlns:a16="http://schemas.microsoft.com/office/drawing/2014/main" val="1201500608"/>
                    </a:ext>
                  </a:extLst>
                </a:gridCol>
              </a:tblGrid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住户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房屋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976089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张三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房子</a:t>
                      </a:r>
                      <a:r>
                        <a:rPr lang="en-US" altLang="zh-CN" sz="2800" b="1" u="none" strike="noStrike">
                          <a:effectLst/>
                        </a:rPr>
                        <a:t>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9647541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李四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房子</a:t>
                      </a:r>
                      <a:r>
                        <a:rPr lang="en-US" altLang="zh-CN" sz="2800" b="1" u="none" strike="noStrike" dirty="0">
                          <a:effectLst/>
                        </a:rPr>
                        <a:t>2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24005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B21BB4-DECC-4085-B7EE-D7F899CE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64856"/>
              </p:ext>
            </p:extLst>
          </p:nvPr>
        </p:nvGraphicFramePr>
        <p:xfrm>
          <a:off x="5753264" y="8217877"/>
          <a:ext cx="5011772" cy="23931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886">
                  <a:extLst>
                    <a:ext uri="{9D8B030D-6E8A-4147-A177-3AD203B41FA5}">
                      <a16:colId xmlns:a16="http://schemas.microsoft.com/office/drawing/2014/main" val="2741336733"/>
                    </a:ext>
                  </a:extLst>
                </a:gridCol>
                <a:gridCol w="2505886">
                  <a:extLst>
                    <a:ext uri="{9D8B030D-6E8A-4147-A177-3AD203B41FA5}">
                      <a16:colId xmlns:a16="http://schemas.microsoft.com/office/drawing/2014/main" val="260116515"/>
                    </a:ext>
                  </a:extLst>
                </a:gridCol>
              </a:tblGrid>
              <a:tr h="7662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单元号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业主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207030"/>
                  </a:ext>
                </a:extLst>
              </a:tr>
              <a:tr h="8134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>
                          <a:effectLst/>
                        </a:rPr>
                        <a:t>1#101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张三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136698"/>
                  </a:ext>
                </a:extLst>
              </a:tr>
              <a:tr h="8134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 dirty="0">
                          <a:effectLst/>
                        </a:rPr>
                        <a:t>2#101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李四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94257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DC58828-CC39-4F01-B10B-DD73C2854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2338"/>
              </p:ext>
            </p:extLst>
          </p:nvPr>
        </p:nvGraphicFramePr>
        <p:xfrm>
          <a:off x="12323471" y="8196574"/>
          <a:ext cx="5012868" cy="2387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6434">
                  <a:extLst>
                    <a:ext uri="{9D8B030D-6E8A-4147-A177-3AD203B41FA5}">
                      <a16:colId xmlns:a16="http://schemas.microsoft.com/office/drawing/2014/main" val="376592692"/>
                    </a:ext>
                  </a:extLst>
                </a:gridCol>
                <a:gridCol w="2506434">
                  <a:extLst>
                    <a:ext uri="{9D8B030D-6E8A-4147-A177-3AD203B41FA5}">
                      <a16:colId xmlns:a16="http://schemas.microsoft.com/office/drawing/2014/main" val="1581457958"/>
                    </a:ext>
                  </a:extLst>
                </a:gridCol>
              </a:tblGrid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单元号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房屋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7316164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>
                          <a:effectLst/>
                        </a:rPr>
                        <a:t>1#101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房子</a:t>
                      </a:r>
                      <a:r>
                        <a:rPr lang="en-US" altLang="zh-CN" sz="2800" b="1" u="none" strike="noStrike">
                          <a:effectLst/>
                        </a:rPr>
                        <a:t>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201114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 dirty="0">
                          <a:effectLst/>
                        </a:rPr>
                        <a:t>2#101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房子</a:t>
                      </a:r>
                      <a:r>
                        <a:rPr lang="en-US" altLang="zh-CN" sz="2800" b="1" u="none" strike="noStrike" dirty="0">
                          <a:effectLst/>
                        </a:rPr>
                        <a:t>2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420062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E20C2B5-3944-4DFE-A210-1BE1A7148551}"/>
              </a:ext>
            </a:extLst>
          </p:cNvPr>
          <p:cNvSpPr txBox="1"/>
          <p:nvPr/>
        </p:nvSpPr>
        <p:spPr>
          <a:xfrm>
            <a:off x="7192350" y="11044555"/>
            <a:ext cx="21336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Js Object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4CBD6F-C1C7-49C4-8DA8-BAF546D66DC2}"/>
              </a:ext>
            </a:extLst>
          </p:cNvPr>
          <p:cNvSpPr txBox="1"/>
          <p:nvPr/>
        </p:nvSpPr>
        <p:spPr>
          <a:xfrm>
            <a:off x="13686929" y="11044555"/>
            <a:ext cx="235317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19807193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迁移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995278" y="2190750"/>
            <a:ext cx="9234308" cy="113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335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迁移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663" y="2552700"/>
            <a:ext cx="14054514" cy="111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8637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9508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序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847588"/>
            <a:ext cx="1531620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V8</a:t>
            </a:r>
            <a:r>
              <a:rPr kumimoji="0" lang="zh-CN" alt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是如何被玩坏的</a:t>
            </a:r>
          </a:p>
        </p:txBody>
      </p:sp>
    </p:spTree>
    <p:extLst>
      <p:ext uri="{BB962C8B-B14F-4D97-AF65-F5344CB8AC3E}">
        <p14:creationId xmlns:p14="http://schemas.microsoft.com/office/powerpoint/2010/main" val="190822844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迁移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22D2AF-60A8-4990-A858-C42131C54FCC}"/>
              </a:ext>
            </a:extLst>
          </p:cNvPr>
          <p:cNvSpPr/>
          <p:nvPr/>
        </p:nvSpPr>
        <p:spPr>
          <a:xfrm>
            <a:off x="1284853" y="4284064"/>
            <a:ext cx="58584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https://bugs.chromium.org/p/v8/issues/detail?id=8538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51207" y="2552700"/>
            <a:ext cx="14054514" cy="111632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58592E-BB4B-41C1-B6F2-8C8E68EEAAE5}"/>
              </a:ext>
            </a:extLst>
          </p:cNvPr>
          <p:cNvSpPr txBox="1"/>
          <p:nvPr/>
        </p:nvSpPr>
        <p:spPr>
          <a:xfrm>
            <a:off x="1336182" y="6114208"/>
            <a:ext cx="5132902" cy="30572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Object.preventExtensions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Object.freeze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Object.seal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可能引起的性能问题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191507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D83541B-829A-4430-B60F-D9671AB1E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0627" y="3887237"/>
            <a:ext cx="17102586" cy="96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689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50F286D3-1B00-4299-8F88-6E5F4E4CA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9187" y="2258817"/>
            <a:ext cx="8662949" cy="11295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获取对象的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中的字段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obj.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foundKeyIndex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遍历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中的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找到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offset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 = 0; i &lt; keys.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(keys[i] ===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    foundKeyIndex = i;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没找到，返回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foundKeyIndex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undefined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foundKeyIndex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调用方法取出对应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56F47E-068E-46F9-BA39-341D6420D227}"/>
              </a:ext>
            </a:extLst>
          </p:cNvPr>
          <p:cNvSpPr txBox="1"/>
          <p:nvPr/>
        </p:nvSpPr>
        <p:spPr>
          <a:xfrm>
            <a:off x="853440" y="4554229"/>
            <a:ext cx="8646160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从对象的 </a:t>
            </a:r>
            <a:r>
              <a:rPr lang="en-US" altLang="zh-CN" sz="3600" b="1" dirty="0"/>
              <a:t>shape </a:t>
            </a:r>
            <a:r>
              <a:rPr lang="zh-CN" altLang="en-US" sz="3600" b="1" dirty="0"/>
              <a:t>中获得</a:t>
            </a:r>
            <a:r>
              <a:rPr lang="en-US" altLang="zh-CN" sz="3600" b="1" dirty="0"/>
              <a:t>keys</a:t>
            </a:r>
            <a:r>
              <a:rPr lang="zh-CN" altLang="en-US" sz="3600" b="1" dirty="0"/>
              <a:t>内容</a:t>
            </a:r>
            <a:endParaRPr lang="en-US" altLang="zh-CN" sz="3600" b="1" dirty="0"/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sz="3600" b="1" dirty="0"/>
              <a:t>keys </a:t>
            </a:r>
            <a:r>
              <a:rPr lang="zh-CN" altLang="en-US" sz="3600" b="1" dirty="0"/>
              <a:t>遍历获取到</a:t>
            </a:r>
            <a:r>
              <a:rPr lang="en-US" altLang="zh-CN" sz="3600" b="1" dirty="0"/>
              <a:t>key “x” </a:t>
            </a:r>
            <a:r>
              <a:rPr lang="zh-CN" altLang="en-US" sz="3600" b="1" dirty="0"/>
              <a:t>存储的位置。</a:t>
            </a:r>
            <a:endParaRPr lang="en-US" altLang="zh-CN" sz="3600" b="1" dirty="0"/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调用特定的方法读取属性值。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C4D7FF-80F0-4EEF-900C-EA0577DF4F0C}"/>
              </a:ext>
            </a:extLst>
          </p:cNvPr>
          <p:cNvSpPr/>
          <p:nvPr/>
        </p:nvSpPr>
        <p:spPr>
          <a:xfrm>
            <a:off x="1144623" y="9486526"/>
            <a:ext cx="10011269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</a:rPr>
              <a:t>如果调用</a:t>
            </a:r>
            <a:r>
              <a:rPr lang="en-US" altLang="zh-CN" sz="3600" b="1" dirty="0">
                <a:solidFill>
                  <a:srgbClr val="FF0000"/>
                </a:solidFill>
              </a:rPr>
              <a:t>obj</a:t>
            </a:r>
            <a:r>
              <a:rPr lang="zh-CN" altLang="en-US" sz="3600" b="1" dirty="0">
                <a:solidFill>
                  <a:srgbClr val="FF0000"/>
                </a:solidFill>
              </a:rPr>
              <a:t>的</a:t>
            </a:r>
            <a:r>
              <a:rPr lang="en-US" altLang="zh-CN" sz="3600" b="1" dirty="0">
                <a:solidFill>
                  <a:srgbClr val="FF0000"/>
                </a:solidFill>
              </a:rPr>
              <a:t>shape</a:t>
            </a:r>
            <a:r>
              <a:rPr lang="zh-CN" altLang="en-US" sz="3600" b="1" dirty="0">
                <a:solidFill>
                  <a:srgbClr val="FF0000"/>
                </a:solidFill>
              </a:rPr>
              <a:t>都是一样的，此处可以优化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B633F2-034E-49D8-B96D-C67D5C1A6468}"/>
              </a:ext>
            </a:extLst>
          </p:cNvPr>
          <p:cNvCxnSpPr>
            <a:cxnSpLocks/>
          </p:cNvCxnSpPr>
          <p:nvPr/>
        </p:nvCxnSpPr>
        <p:spPr>
          <a:xfrm flipH="1">
            <a:off x="8820150" y="7906517"/>
            <a:ext cx="3829050" cy="1448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9863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17D9DB3-A38C-4EA9-B3F2-DFB81DFC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895" y="3105589"/>
            <a:ext cx="16076210" cy="90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438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0EAB01FB-73E7-4A71-8B3A-44B392E1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096" y="3201108"/>
            <a:ext cx="15983808" cy="8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8520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395EB1-00E6-40B2-BDA3-66411DE28FC4}"/>
              </a:ext>
            </a:extLst>
          </p:cNvPr>
          <p:cNvSpPr txBox="1"/>
          <p:nvPr/>
        </p:nvSpPr>
        <p:spPr>
          <a:xfrm>
            <a:off x="1144624" y="4858065"/>
            <a:ext cx="9922369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判断对象的 </a:t>
            </a:r>
            <a:r>
              <a:rPr lang="en-US" altLang="zh-CN" sz="3600" b="1" dirty="0"/>
              <a:t>shape </a:t>
            </a:r>
            <a:r>
              <a:rPr lang="zh-CN" altLang="en-US" sz="3600" b="1" dirty="0"/>
              <a:t>与之前缓存的是否相同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如相同，直接从缓存的</a:t>
            </a:r>
            <a:r>
              <a:rPr lang="en-US" altLang="zh-CN" sz="3600" b="1" dirty="0"/>
              <a:t>offset</a:t>
            </a:r>
            <a:r>
              <a:rPr lang="zh-CN" altLang="en-US" sz="3600" b="1" dirty="0"/>
              <a:t>位置读取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如不同，调用旧逻辑并把新的</a:t>
            </a:r>
            <a:r>
              <a:rPr lang="en-US" altLang="zh-CN" sz="3600" b="1" dirty="0"/>
              <a:t>shape</a:t>
            </a:r>
            <a:r>
              <a:rPr lang="zh-CN" altLang="en-US" sz="3600" b="1" dirty="0"/>
              <a:t>缓存下来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4A97D2-2696-4974-A976-0A852B6FD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0" y="2591621"/>
            <a:ext cx="9453229" cy="105567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getById_with_inline_cache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getById_with_inline_cache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-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function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shape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和缓存的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一致，直接用缓存的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offset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省略和之前的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getById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逻辑一致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keys[foundKeyIndex];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obj.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26280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FA90D8F-EEDF-4DBF-ABD7-F152FDFC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477" y="4880768"/>
            <a:ext cx="1013610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853EE-FE06-4F33-ACED-19C6AC68AF95}"/>
              </a:ext>
            </a:extLst>
          </p:cNvPr>
          <p:cNvSpPr txBox="1"/>
          <p:nvPr/>
        </p:nvSpPr>
        <p:spPr>
          <a:xfrm>
            <a:off x="13834880" y="4880768"/>
            <a:ext cx="8282170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 = 0 =&gt; { a0 : 0 }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 dirty="0"/>
              <a:t>I = 1 =&gt; { a1 : 1 }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…</a:t>
            </a:r>
            <a:endParaRPr lang="en-US" altLang="zh-CN" sz="4000" b="1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每次</a:t>
            </a: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key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不同，</a:t>
            </a:r>
            <a:r>
              <a:rPr lang="zh-CN" altLang="en-US" sz="4000" b="1" dirty="0"/>
              <a:t>产生不同的</a:t>
            </a:r>
            <a:r>
              <a:rPr lang="en-US" altLang="zh-CN" sz="4000" b="1" dirty="0"/>
              <a:t>shape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导致</a:t>
            </a: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不起作用</a:t>
            </a:r>
          </a:p>
        </p:txBody>
      </p:sp>
    </p:spTree>
    <p:extLst>
      <p:ext uri="{BB962C8B-B14F-4D97-AF65-F5344CB8AC3E}">
        <p14:creationId xmlns:p14="http://schemas.microsoft.com/office/powerpoint/2010/main" val="2998955277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/>
            <a:r>
              <a:rPr lang="zh-CN" altLang="en-US" sz="5400" b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4342154"/>
            <a:ext cx="20107275" cy="5642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 algn="l">
              <a:buFontTx/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尽量写小而美的函数（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限制，用代码生成器可能会遇到）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FontTx/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最好相同顺序初始化对象（减少不同类型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函数的返回对象最好是固定的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（利用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以上全错。性能优化的必要性（脱离实际场景聊性能都是伪科学）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 startAt="5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引擎还有很多无法优化的场景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4000" dirty="0">
                <a:hlinkClick r:id="rId5"/>
              </a:rPr>
              <a:t>deps/v8/src/bailout-</a:t>
            </a:r>
            <a:r>
              <a:rPr lang="en-US" altLang="zh-CN" sz="4000" dirty="0" err="1">
                <a:hlinkClick r:id="rId5"/>
              </a:rPr>
              <a:t>reason.h</a:t>
            </a:r>
            <a:endParaRPr lang="en-US" altLang="zh-CN" sz="4000" dirty="0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3"/>
            <a:ext cx="164147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Q&amp;A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-1678769" y="5691410"/>
            <a:ext cx="20107275" cy="31649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9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Q&amp;A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B7FA4-05BE-4486-B5A2-36156C3FD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850" y="3862042"/>
            <a:ext cx="7254721" cy="7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43383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756" y="4927792"/>
            <a:ext cx="3839075" cy="2258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Shape 176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77" name="Shape 177"/>
          <p:cNvSpPr/>
          <p:nvPr/>
        </p:nvSpPr>
        <p:spPr>
          <a:xfrm>
            <a:off x="10039540" y="8579117"/>
            <a:ext cx="518795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b="1"/>
              <a:t>感谢聆听！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目录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620365" y="4387708"/>
            <a:ext cx="9757479" cy="6015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V8 </a:t>
            </a:r>
            <a:r>
              <a:rPr lang="zh-CN" altLang="en-US" sz="6600" b="1" dirty="0"/>
              <a:t>背景介绍</a:t>
            </a:r>
            <a:endParaRPr kumimoji="0" lang="zh-CN" alt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T</a:t>
            </a:r>
            <a:r>
              <a:rPr kumimoji="0" lang="en-US" altLang="zh-CN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urbofan </a:t>
            </a: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Shape </a:t>
            </a:r>
            <a:r>
              <a:rPr lang="zh-CN" altLang="en-US" sz="6600" b="1" dirty="0"/>
              <a:t>和 </a:t>
            </a:r>
            <a:r>
              <a:rPr lang="en-US" altLang="zh-CN" sz="6600" b="1" dirty="0"/>
              <a:t>Inline cache</a:t>
            </a: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1"/>
            <a:ext cx="1176583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908175" y="3861852"/>
            <a:ext cx="19996785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zh-CN" altLang="en-US" sz="4000" b="1" dirty="0"/>
              <a:t>浏览器内核（渲染引擎）：</a:t>
            </a:r>
            <a:r>
              <a:rPr lang="en-US" altLang="zh-CN" sz="4000" b="1" dirty="0"/>
              <a:t>Blink</a:t>
            </a:r>
            <a:r>
              <a:rPr lang="zh-CN" altLang="en-US" sz="4000" b="1" dirty="0"/>
              <a:t>、</a:t>
            </a:r>
            <a:r>
              <a:rPr lang="en-US" altLang="zh-CN" sz="4000" b="1" dirty="0" err="1"/>
              <a:t>WebKit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Gecko</a:t>
            </a:r>
          </a:p>
          <a:p>
            <a:pPr algn="l"/>
            <a:endParaRPr lang="en-US" altLang="zh-CN" sz="4000" b="1" dirty="0"/>
          </a:p>
          <a:p>
            <a:pPr algn="l"/>
            <a:r>
              <a:rPr lang="en-US" altLang="zh-CN" sz="4000" b="1" dirty="0"/>
              <a:t>JS </a:t>
            </a:r>
            <a:r>
              <a:rPr lang="zh-CN" altLang="en-US" sz="4000" b="1" dirty="0"/>
              <a:t>引擎：</a:t>
            </a:r>
            <a:r>
              <a:rPr lang="en-US" altLang="zh-CN" sz="4000" b="1" dirty="0"/>
              <a:t>V8</a:t>
            </a:r>
            <a:r>
              <a:rPr lang="zh-CN" altLang="en-US" sz="4000" b="1" dirty="0"/>
              <a:t>、</a:t>
            </a:r>
            <a:r>
              <a:rPr lang="en-US" altLang="zh-CN" sz="4000" b="1" dirty="0" err="1"/>
              <a:t>JavaScriptCore</a:t>
            </a:r>
            <a:r>
              <a:rPr lang="zh-CN" altLang="en-US" sz="4000" b="1" dirty="0"/>
              <a:t>、</a:t>
            </a:r>
            <a:r>
              <a:rPr lang="en-US" altLang="zh-CN" sz="4000" b="1" dirty="0" err="1"/>
              <a:t>SpiderMonkey</a:t>
            </a:r>
            <a:endParaRPr lang="en-US" altLang="zh-CN" sz="4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FEF76-A857-445B-A510-11FAF8EF2093}"/>
              </a:ext>
            </a:extLst>
          </p:cNvPr>
          <p:cNvSpPr txBox="1"/>
          <p:nvPr/>
        </p:nvSpPr>
        <p:spPr>
          <a:xfrm>
            <a:off x="1908175" y="6830676"/>
            <a:ext cx="19996785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en-US" altLang="zh-CN" sz="4000" b="1" dirty="0"/>
              <a:t>V8 </a:t>
            </a:r>
            <a:r>
              <a:rPr lang="zh-CN" altLang="en-US" sz="4000" b="1" dirty="0"/>
              <a:t>是一个由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开源的高性能 </a:t>
            </a:r>
            <a:r>
              <a:rPr lang="en-US" altLang="zh-CN" sz="4000" b="1" dirty="0"/>
              <a:t>JavaScript </a:t>
            </a:r>
            <a:r>
              <a:rPr lang="zh-CN" altLang="en-US" sz="4000" b="1" dirty="0"/>
              <a:t>和 </a:t>
            </a:r>
            <a:r>
              <a:rPr lang="en-US" altLang="zh-CN" sz="4000" b="1" dirty="0" err="1"/>
              <a:t>WebAssembly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引擎，其源代码使用 </a:t>
            </a:r>
            <a:r>
              <a:rPr lang="en-US" altLang="zh-CN" sz="4000" b="1" dirty="0"/>
              <a:t>C++ </a:t>
            </a:r>
            <a:r>
              <a:rPr lang="zh-CN" altLang="en-US" sz="4000" b="1" dirty="0"/>
              <a:t>编写。</a:t>
            </a:r>
            <a:r>
              <a:rPr lang="en-US" altLang="zh-CN" sz="4000" b="1" dirty="0"/>
              <a:t>V8 </a:t>
            </a:r>
            <a:r>
              <a:rPr lang="zh-CN" altLang="en-US" sz="4000" b="1" dirty="0"/>
              <a:t>被用于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的开源浏览器 </a:t>
            </a:r>
            <a:r>
              <a:rPr lang="en-US" altLang="zh-CN" sz="4000" b="1" dirty="0"/>
              <a:t>Chrome </a:t>
            </a:r>
            <a:r>
              <a:rPr lang="zh-CN" altLang="en-US" sz="4000" b="1" dirty="0"/>
              <a:t>中，同时也被用于 </a:t>
            </a:r>
            <a:r>
              <a:rPr lang="en-US" altLang="zh-CN" sz="4000" b="1" dirty="0"/>
              <a:t>Node.js</a:t>
            </a:r>
            <a:r>
              <a:rPr lang="zh-CN" altLang="en-US" sz="4000" b="1" dirty="0"/>
              <a:t>。</a:t>
            </a:r>
            <a:endParaRPr lang="en-US" altLang="zh-CN" sz="4000" b="1" dirty="0"/>
          </a:p>
          <a:p>
            <a:pPr algn="l"/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</a:endParaRPr>
          </a:p>
          <a:p>
            <a:pPr algn="l"/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</a:rPr>
              <a:t>V8 J</a:t>
            </a:r>
            <a:r>
              <a:rPr lang="en-US" altLang="zh-CN" sz="4000" b="1" dirty="0"/>
              <a:t>avaScript </a:t>
            </a:r>
            <a:r>
              <a:rPr lang="zh-CN" altLang="en-US" sz="4000" b="1" dirty="0"/>
              <a:t>引擎（解释、编译、执行）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731589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8" name="Picture 2" descr="https://static001.geekbang.org/resource/image/8b/12/8bd83564510dc0a7d842d11199caf512.png">
            <a:extLst>
              <a:ext uri="{FF2B5EF4-FFF2-40B4-BE49-F238E27FC236}">
                <a16:creationId xmlns:a16="http://schemas.microsoft.com/office/drawing/2014/main" id="{EA00B95B-9B7C-41C4-A9BB-36A4A022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0" y="4421055"/>
            <a:ext cx="17190720" cy="78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9DB261-1102-4E8B-90F2-13199F7889FF}"/>
              </a:ext>
            </a:extLst>
          </p:cNvPr>
          <p:cNvSpPr txBox="1"/>
          <p:nvPr/>
        </p:nvSpPr>
        <p:spPr>
          <a:xfrm>
            <a:off x="14260286" y="4132068"/>
            <a:ext cx="2394857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es2015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17693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32892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执行过程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8B95B2-B35C-4DE0-8039-D1E13B0AD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07" y="2745718"/>
            <a:ext cx="13915426" cy="10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892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F4001-B2D0-4C07-B895-8DFE1BE7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37" y="3314572"/>
            <a:ext cx="14832195" cy="8568399"/>
          </a:xfrm>
          <a:prstGeom prst="rect">
            <a:avLst/>
          </a:prstGeom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213513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Pipeline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4F8B65-4392-4D89-8D14-2AC1C2894CCC}"/>
              </a:ext>
            </a:extLst>
          </p:cNvPr>
          <p:cNvSpPr txBox="1"/>
          <p:nvPr/>
        </p:nvSpPr>
        <p:spPr>
          <a:xfrm>
            <a:off x="1536510" y="6985046"/>
            <a:ext cx="1042689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V8 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解释器：</a:t>
            </a: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Ignition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（点火器）</a:t>
            </a:r>
            <a:endParaRPr kumimoji="0" lang="en-US" altLang="zh-CN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algn="l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优化编译器：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（涡轮发动机）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99447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559762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826820C6-9FFD-4F1B-8C2B-5703B880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336" y="3076205"/>
            <a:ext cx="17450347" cy="9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786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1097</Words>
  <Application>Microsoft Office PowerPoint</Application>
  <PresentationFormat>自定义</PresentationFormat>
  <Paragraphs>188</Paragraphs>
  <Slides>39</Slides>
  <Notes>38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Adobe Myungjo Std M</vt:lpstr>
      <vt:lpstr>Gill Sans</vt:lpstr>
      <vt:lpstr>Helvetica Neue</vt:lpstr>
      <vt:lpstr>Helvetica Neue Light</vt:lpstr>
      <vt:lpstr>Helvetica Neue Medium</vt:lpstr>
      <vt:lpstr>Lantinghei SC Extralight</vt:lpstr>
      <vt:lpstr>Microsoft JhengHei</vt:lpstr>
      <vt:lpstr>PingFang SC Medium</vt:lpstr>
      <vt:lpstr>PingFang SC Regular</vt:lpstr>
      <vt:lpstr>PingFang SC Semibold</vt:lpstr>
      <vt:lpstr>等线</vt:lpstr>
      <vt:lpstr>微软雅黑</vt:lpstr>
      <vt:lpstr>微软雅黑 Light</vt:lpstr>
      <vt:lpstr>Arial</vt:lpstr>
      <vt:lpstr>Consolas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huangsu</dc:creator>
  <cp:lastModifiedBy>黄加樑</cp:lastModifiedBy>
  <cp:revision>558</cp:revision>
  <dcterms:created xsi:type="dcterms:W3CDTF">2019-06-16T06:11:43Z</dcterms:created>
  <dcterms:modified xsi:type="dcterms:W3CDTF">2019-08-01T09:22:33Z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